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 Bold" panose="020B0604020202020204" charset="0"/>
      <p:regular r:id="rId19"/>
    </p:embeddedFont>
    <p:embeddedFont>
      <p:font typeface="DejaVu Sans" panose="020B0603030804020204" pitchFamily="34" charset="0"/>
      <p:regular r:id="rId20"/>
      <p:bold r:id="rId21"/>
      <p:italic r:id="rId22"/>
      <p:boldItalic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DM Sans Bold" charset="0"/>
      <p:regular r:id="rId28"/>
    </p:embeddedFont>
    <p:embeddedFont>
      <p:font typeface="DM Sans Italics" panose="020B0604020202020204" charset="0"/>
      <p:regular r:id="rId29"/>
    </p:embeddedFont>
    <p:embeddedFont>
      <p:font typeface="Now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gi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9783" r="-978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Freeform 8"/>
          <p:cNvSpPr/>
          <p:nvPr/>
        </p:nvSpPr>
        <p:spPr>
          <a:xfrm>
            <a:off x="338452" y="312728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7" y="0"/>
                </a:lnTo>
                <a:lnTo>
                  <a:pt x="846187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1484886" y="5877596"/>
            <a:ext cx="7913921" cy="941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</a:t>
            </a:r>
          </a:p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Gal Salman, Yoav Naaman &amp; Tal Rojansky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724" y="2862189"/>
            <a:ext cx="10256244" cy="1690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8"/>
              </a:lnSpc>
            </a:pPr>
            <a:r>
              <a:rPr lang="en-US" sz="11006" dirty="0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CONTRA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724" y="4562401"/>
            <a:ext cx="10895233" cy="56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 browser extension that extends your views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52743" y="3200400"/>
            <a:ext cx="4460488" cy="4114800"/>
          </a:xfrm>
          <a:custGeom>
            <a:avLst/>
            <a:gdLst/>
            <a:ahLst/>
            <a:cxnLst/>
            <a:rect l="l" t="t" r="r" b="b"/>
            <a:pathLst>
              <a:path w="4460488" h="4114800">
                <a:moveTo>
                  <a:pt x="0" y="0"/>
                </a:moveTo>
                <a:lnTo>
                  <a:pt x="4460488" y="0"/>
                </a:lnTo>
                <a:lnTo>
                  <a:pt x="44604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338792" y="2074362"/>
            <a:ext cx="9946006" cy="872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81836" lvl="1" indent="-690918" algn="l">
              <a:lnSpc>
                <a:spcPct val="150000"/>
              </a:lnSpc>
              <a:buFont typeface="Arial"/>
              <a:buChar char="•"/>
            </a:pPr>
            <a:r>
              <a:rPr lang="en-US" sz="6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Fits every news site as a browser extension</a:t>
            </a:r>
          </a:p>
          <a:p>
            <a:pPr marL="1381836" lvl="1" indent="-690918" algn="l">
              <a:lnSpc>
                <a:spcPct val="150000"/>
              </a:lnSpc>
              <a:buFont typeface="Arial"/>
              <a:buChar char="•"/>
            </a:pPr>
            <a:r>
              <a:rPr lang="en-US" sz="6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Easy to use</a:t>
            </a:r>
          </a:p>
          <a:p>
            <a:pPr marL="1381836" lvl="1" indent="-690918" algn="l">
              <a:lnSpc>
                <a:spcPct val="150000"/>
              </a:lnSpc>
              <a:buFont typeface="Arial"/>
              <a:buChar char="•"/>
            </a:pPr>
            <a:r>
              <a:rPr lang="en-US" sz="6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Better at handling smaller nuances</a:t>
            </a:r>
          </a:p>
          <a:p>
            <a:pPr algn="l">
              <a:lnSpc>
                <a:spcPct val="150000"/>
              </a:lnSpc>
            </a:pPr>
            <a:endParaRPr lang="en-US" sz="64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7194" y="1028700"/>
            <a:ext cx="994600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47"/>
              </a:lnSpc>
              <a:spcBef>
                <a:spcPct val="0"/>
              </a:spcBef>
            </a:pPr>
            <a:r>
              <a:rPr lang="en-US" sz="70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WHY US?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067804"/>
            <a:ext cx="18287999" cy="189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819"/>
              </a:lnSpc>
            </a:pPr>
            <a:r>
              <a:rPr lang="en-US" sz="11299" dirty="0">
                <a:solidFill>
                  <a:srgbClr val="FF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44113" y="4051481"/>
            <a:ext cx="8457192" cy="99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TIMELINE </a:t>
            </a:r>
          </a:p>
        </p:txBody>
      </p:sp>
      <p:sp>
        <p:nvSpPr>
          <p:cNvPr id="6" name="Freeform 6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9732888" y="2425000"/>
            <a:ext cx="879643" cy="1273167"/>
          </a:xfrm>
          <a:custGeom>
            <a:avLst/>
            <a:gdLst/>
            <a:ahLst/>
            <a:cxnLst/>
            <a:rect l="l" t="t" r="r" b="b"/>
            <a:pathLst>
              <a:path w="879643" h="1273167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7117" y="3056596"/>
            <a:ext cx="4478777" cy="1274977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027087" y="4331572"/>
            <a:ext cx="4478777" cy="1274977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82135" y="5606549"/>
            <a:ext cx="4478777" cy="1274977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89273" y="4594963"/>
            <a:ext cx="2954407" cy="68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80"/>
              </a:lnSpc>
              <a:spcBef>
                <a:spcPct val="0"/>
              </a:spcBef>
            </a:pPr>
            <a:r>
              <a:rPr lang="en-US" sz="4043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Second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29302" y="3319986"/>
            <a:ext cx="2954407" cy="68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80"/>
              </a:lnSpc>
              <a:spcBef>
                <a:spcPct val="0"/>
              </a:spcBef>
            </a:pPr>
            <a:r>
              <a:rPr lang="en-US" sz="4043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First step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60912" y="5762431"/>
            <a:ext cx="5955587" cy="96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6"/>
              </a:lnSpc>
            </a:pPr>
            <a:r>
              <a:rPr lang="en-US" sz="3013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Generate comments for specific sections in the article/post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52569" y="5869940"/>
            <a:ext cx="2954407" cy="68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80"/>
              </a:lnSpc>
              <a:spcBef>
                <a:spcPct val="0"/>
              </a:spcBef>
            </a:pPr>
            <a:r>
              <a:rPr lang="en-US" sz="4043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Third</a:t>
            </a:r>
          </a:p>
        </p:txBody>
      </p:sp>
      <p:sp>
        <p:nvSpPr>
          <p:cNvPr id="15" name="Freeform 15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/>
          <p:cNvSpPr txBox="1"/>
          <p:nvPr/>
        </p:nvSpPr>
        <p:spPr>
          <a:xfrm>
            <a:off x="71500" y="4520709"/>
            <a:ext cx="5955587" cy="96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6"/>
              </a:lnSpc>
            </a:pPr>
            <a:r>
              <a:rPr lang="en-US" sz="3013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Expansion to more websites and social networks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23248" y="3212478"/>
            <a:ext cx="5955587" cy="96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6"/>
              </a:lnSpc>
            </a:pPr>
            <a:r>
              <a:rPr lang="en-US" sz="3013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Improving accuracy and response 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573" r="-4210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5520658" y="3240029"/>
            <a:ext cx="1142373" cy="1142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97011" y="1879014"/>
            <a:ext cx="9879016" cy="73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CONCEPT IN BUSINESS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30047" y="2905341"/>
            <a:ext cx="5508996" cy="88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5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47387" y="3857146"/>
            <a:ext cx="10411913" cy="288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41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 our tool directly to social media platforms to improve the reliability of the information published in them.</a:t>
            </a:r>
          </a:p>
          <a:p>
            <a:pPr marL="0" lvl="0" indent="0" algn="l">
              <a:lnSpc>
                <a:spcPts val="5700"/>
              </a:lnSpc>
              <a:spcBef>
                <a:spcPct val="0"/>
              </a:spcBef>
            </a:pPr>
            <a:endParaRPr lang="en-US" sz="413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725261" y="3453964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39" r="-7293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6597011" y="1879014"/>
            <a:ext cx="9879016" cy="725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CONCEPT IN BUSINESS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410200" y="2604546"/>
            <a:ext cx="1142373" cy="11423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553200" y="2498234"/>
            <a:ext cx="6461254" cy="956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31"/>
              </a:lnSpc>
              <a:spcBef>
                <a:spcPct val="0"/>
              </a:spcBef>
            </a:pPr>
            <a:r>
              <a:rPr lang="en-US" sz="5674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Value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29400" y="3378156"/>
            <a:ext cx="10973027" cy="5352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6"/>
              </a:lnSpc>
            </a:pPr>
            <a:r>
              <a:rPr lang="en-US" sz="433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Ensures reliable information and reduces misinformation.</a:t>
            </a:r>
          </a:p>
          <a:p>
            <a:pPr algn="l">
              <a:lnSpc>
                <a:spcPts val="5976"/>
              </a:lnSpc>
            </a:pPr>
            <a:r>
              <a:rPr lang="en-US" sz="433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Enhances credibility and user trust, while offering balanced perspectives to foster a well-informed and engaged community.</a:t>
            </a:r>
          </a:p>
          <a:p>
            <a:pPr algn="l">
              <a:lnSpc>
                <a:spcPts val="5976"/>
              </a:lnSpc>
            </a:pPr>
            <a:endParaRPr lang="en-US" sz="433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5976"/>
              </a:lnSpc>
              <a:spcBef>
                <a:spcPct val="0"/>
              </a:spcBef>
            </a:pPr>
            <a:endParaRPr lang="en-US" sz="433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715000" y="2797487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39" r="-7293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6597011" y="1879014"/>
            <a:ext cx="9879016" cy="725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CONCEPT IN BUSINESS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410200" y="2705727"/>
            <a:ext cx="1142373" cy="11423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29400" y="2483702"/>
            <a:ext cx="5983584" cy="97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9"/>
              </a:lnSpc>
              <a:spcBef>
                <a:spcPct val="0"/>
              </a:spcBef>
            </a:pPr>
            <a:r>
              <a:rPr lang="en-US" sz="5774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User Value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05600" y="3390900"/>
            <a:ext cx="11005619" cy="387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14"/>
              </a:lnSpc>
              <a:spcBef>
                <a:spcPct val="0"/>
              </a:spcBef>
            </a:pPr>
            <a:r>
              <a:rPr lang="en-US" sz="443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Receive accurate information through verified content.</a:t>
            </a:r>
          </a:p>
          <a:p>
            <a:pPr marL="0" lvl="0" indent="0" algn="l">
              <a:lnSpc>
                <a:spcPts val="6114"/>
              </a:lnSpc>
              <a:spcBef>
                <a:spcPct val="0"/>
              </a:spcBef>
            </a:pPr>
            <a:r>
              <a:rPr lang="en-US" sz="443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Gain diverse viewpoints, leading to more meaningful discussions and a better understanding of issues.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715000" y="2884419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7"/>
                </a:lnTo>
                <a:lnTo>
                  <a:pt x="0" y="72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2081962" y="6653048"/>
            <a:ext cx="673858" cy="673858"/>
          </a:xfrm>
          <a:custGeom>
            <a:avLst/>
            <a:gdLst/>
            <a:ahLst/>
            <a:cxnLst/>
            <a:rect l="l" t="t" r="r" b="b"/>
            <a:pathLst>
              <a:path w="673858" h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8382000" y="4159156"/>
            <a:ext cx="9406280" cy="5001005"/>
          </a:xfrm>
          <a:custGeom>
            <a:avLst/>
            <a:gdLst/>
            <a:ahLst/>
            <a:cxnLst/>
            <a:rect l="l" t="t" r="r" b="b"/>
            <a:pathLst>
              <a:path w="9406280" h="5001005">
                <a:moveTo>
                  <a:pt x="0" y="0"/>
                </a:moveTo>
                <a:lnTo>
                  <a:pt x="9406280" y="0"/>
                </a:lnTo>
                <a:lnTo>
                  <a:pt x="9406280" y="5001005"/>
                </a:lnTo>
                <a:lnTo>
                  <a:pt x="0" y="5001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2073323" y="5730689"/>
            <a:ext cx="9364819" cy="6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3695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 with us.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7400" y="1050564"/>
            <a:ext cx="10434893" cy="2646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spc="459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It’s time to widen your perspective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1962" y="7631706"/>
            <a:ext cx="5437025" cy="43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Group 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19510" y="6804122"/>
            <a:ext cx="3081187" cy="43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054-2021337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8DE4884-1129-B376-DF79-47B680DA867E}"/>
              </a:ext>
            </a:extLst>
          </p:cNvPr>
          <p:cNvSpPr txBox="1"/>
          <p:nvPr/>
        </p:nvSpPr>
        <p:spPr>
          <a:xfrm>
            <a:off x="2057400" y="3696673"/>
            <a:ext cx="10434893" cy="11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3600" spc="459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Thanks for your time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03133" y="2767197"/>
            <a:ext cx="3277754" cy="2851417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887899" y="4719404"/>
            <a:ext cx="276354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6" name="Group 6"/>
          <p:cNvGrpSpPr/>
          <p:nvPr/>
        </p:nvGrpSpPr>
        <p:grpSpPr>
          <a:xfrm>
            <a:off x="7288002" y="2767197"/>
            <a:ext cx="3277754" cy="2851417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7472768" y="4719404"/>
            <a:ext cx="276354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10" name="Group 10"/>
          <p:cNvGrpSpPr/>
          <p:nvPr/>
        </p:nvGrpSpPr>
        <p:grpSpPr>
          <a:xfrm>
            <a:off x="3703133" y="6262622"/>
            <a:ext cx="3277754" cy="2825673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887899" y="8214829"/>
            <a:ext cx="276354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14" name="Group 14"/>
          <p:cNvGrpSpPr/>
          <p:nvPr/>
        </p:nvGrpSpPr>
        <p:grpSpPr>
          <a:xfrm>
            <a:off x="7288002" y="6262622"/>
            <a:ext cx="3277754" cy="2825673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7472768" y="8214829"/>
            <a:ext cx="276354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18" name="Group 18"/>
          <p:cNvGrpSpPr/>
          <p:nvPr/>
        </p:nvGrpSpPr>
        <p:grpSpPr>
          <a:xfrm>
            <a:off x="10876401" y="2767197"/>
            <a:ext cx="3277754" cy="2851417"/>
            <a:chOff x="0" y="0"/>
            <a:chExt cx="991873" cy="8628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11061167" y="4719404"/>
            <a:ext cx="276354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22" name="Group 22"/>
          <p:cNvGrpSpPr/>
          <p:nvPr/>
        </p:nvGrpSpPr>
        <p:grpSpPr>
          <a:xfrm>
            <a:off x="10876401" y="6262622"/>
            <a:ext cx="3277754" cy="2825673"/>
            <a:chOff x="0" y="0"/>
            <a:chExt cx="991873" cy="8550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1061167" y="8214829"/>
            <a:ext cx="276354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26" name="Freeform 26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7" name="TextBox 27"/>
          <p:cNvSpPr txBox="1"/>
          <p:nvPr/>
        </p:nvSpPr>
        <p:spPr>
          <a:xfrm>
            <a:off x="3703133" y="1028700"/>
            <a:ext cx="10583558" cy="152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73"/>
              </a:lnSpc>
              <a:spcBef>
                <a:spcPct val="0"/>
              </a:spcBef>
            </a:pPr>
            <a:r>
              <a:rPr lang="en-US" sz="1006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87899" y="4924014"/>
            <a:ext cx="2908222" cy="3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Our Team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81780" y="2952618"/>
            <a:ext cx="2120461" cy="121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27"/>
              </a:lnSpc>
            </a:pPr>
            <a:r>
              <a:rPr lang="en-US" sz="719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72768" y="4924014"/>
            <a:ext cx="2908222" cy="3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Personal Story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66648" y="2952618"/>
            <a:ext cx="2120461" cy="121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27"/>
              </a:lnSpc>
            </a:pPr>
            <a:r>
              <a:rPr lang="en-US" sz="719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87899" y="8419439"/>
            <a:ext cx="2908222" cy="3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Solution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81780" y="6448043"/>
            <a:ext cx="2120461" cy="121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27"/>
              </a:lnSpc>
            </a:pPr>
            <a:r>
              <a:rPr lang="en-US" sz="719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472768" y="8419439"/>
            <a:ext cx="2908222" cy="3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Timeline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66648" y="6448043"/>
            <a:ext cx="2120461" cy="121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27"/>
              </a:lnSpc>
            </a:pPr>
            <a:r>
              <a:rPr lang="en-US" sz="719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061167" y="4924014"/>
            <a:ext cx="2908222" cy="3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Problem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55048" y="2952618"/>
            <a:ext cx="2120461" cy="121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27"/>
              </a:lnSpc>
            </a:pPr>
            <a:r>
              <a:rPr lang="en-US" sz="719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061167" y="8419439"/>
            <a:ext cx="2908222" cy="3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6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Business Model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455048" y="6448043"/>
            <a:ext cx="2120461" cy="121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27"/>
              </a:lnSpc>
            </a:pPr>
            <a:r>
              <a:rPr lang="en-US" sz="719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123" y="4144024"/>
            <a:ext cx="2427484" cy="3737902"/>
            <a:chOff x="0" y="0"/>
            <a:chExt cx="862412" cy="1327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95523" y="4144024"/>
            <a:ext cx="2427484" cy="3737902"/>
            <a:chOff x="0" y="0"/>
            <a:chExt cx="862412" cy="132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640072" y="4331350"/>
            <a:ext cx="2089032" cy="2080871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3302" r="223" b="-36696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34468" y="4144024"/>
            <a:ext cx="2427484" cy="3737902"/>
            <a:chOff x="0" y="0"/>
            <a:chExt cx="862412" cy="13279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479017" y="4331350"/>
            <a:ext cx="2089032" cy="2080871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29548" r="223" b="-48227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7" name="Freeform 17"/>
          <p:cNvSpPr/>
          <p:nvPr/>
        </p:nvSpPr>
        <p:spPr>
          <a:xfrm>
            <a:off x="494123" y="7881926"/>
            <a:ext cx="2427484" cy="257073"/>
          </a:xfrm>
          <a:custGeom>
            <a:avLst/>
            <a:gdLst/>
            <a:ahLst/>
            <a:cxnLst/>
            <a:rect l="l" t="t" r="r" b="b"/>
            <a:pathLst>
              <a:path w="2427484" h="257073">
                <a:moveTo>
                  <a:pt x="0" y="0"/>
                </a:moveTo>
                <a:lnTo>
                  <a:pt x="2427484" y="0"/>
                </a:lnTo>
                <a:lnTo>
                  <a:pt x="2427484" y="257073"/>
                </a:lnTo>
                <a:lnTo>
                  <a:pt x="0" y="257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3495523" y="7881926"/>
            <a:ext cx="2427484" cy="257073"/>
          </a:xfrm>
          <a:custGeom>
            <a:avLst/>
            <a:gdLst/>
            <a:ahLst/>
            <a:cxnLst/>
            <a:rect l="l" t="t" r="r" b="b"/>
            <a:pathLst>
              <a:path w="2427484" h="257073">
                <a:moveTo>
                  <a:pt x="0" y="0"/>
                </a:moveTo>
                <a:lnTo>
                  <a:pt x="2427484" y="0"/>
                </a:lnTo>
                <a:lnTo>
                  <a:pt x="2427484" y="257073"/>
                </a:lnTo>
                <a:lnTo>
                  <a:pt x="0" y="257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6334468" y="7881926"/>
            <a:ext cx="2427484" cy="257073"/>
          </a:xfrm>
          <a:custGeom>
            <a:avLst/>
            <a:gdLst/>
            <a:ahLst/>
            <a:cxnLst/>
            <a:rect l="l" t="t" r="r" b="b"/>
            <a:pathLst>
              <a:path w="2427484" h="257073">
                <a:moveTo>
                  <a:pt x="0" y="0"/>
                </a:moveTo>
                <a:lnTo>
                  <a:pt x="2427484" y="0"/>
                </a:lnTo>
                <a:lnTo>
                  <a:pt x="2427484" y="257073"/>
                </a:lnTo>
                <a:lnTo>
                  <a:pt x="0" y="257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0" name="Group 20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4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Freeform 25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6" name="Freeform 26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619771" y="4297803"/>
            <a:ext cx="2089032" cy="2080871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24999" r="223" b="-24999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992871" y="4110478"/>
            <a:ext cx="2427484" cy="3737902"/>
            <a:chOff x="0" y="0"/>
            <a:chExt cx="862412" cy="13279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2137420" y="4297803"/>
            <a:ext cx="2089032" cy="2080871"/>
            <a:chOff x="0" y="0"/>
            <a:chExt cx="6502400" cy="6477000"/>
          </a:xfrm>
        </p:grpSpPr>
        <p:sp>
          <p:nvSpPr>
            <p:cNvPr id="34" name="Freeform 3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25046" r="223" b="-25046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831816" y="4110478"/>
            <a:ext cx="2427484" cy="3737902"/>
            <a:chOff x="0" y="0"/>
            <a:chExt cx="862412" cy="132796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4976365" y="4297803"/>
            <a:ext cx="2089032" cy="2080871"/>
            <a:chOff x="0" y="0"/>
            <a:chExt cx="6502400" cy="6477000"/>
          </a:xfrm>
        </p:grpSpPr>
        <p:sp>
          <p:nvSpPr>
            <p:cNvPr id="40" name="Freeform 40"/>
            <p:cNvSpPr/>
            <p:nvPr/>
          </p:nvSpPr>
          <p:spPr>
            <a:xfrm rot="2087999">
              <a:off x="38174" y="-63190"/>
              <a:ext cx="6419728" cy="6608993"/>
            </a:xfrm>
            <a:custGeom>
              <a:avLst/>
              <a:gdLst/>
              <a:ahLst/>
              <a:cxnLst/>
              <a:rect l="l" t="t" r="r" b="b"/>
              <a:pathLst>
                <a:path w="6419728" h="6608993">
                  <a:moveTo>
                    <a:pt x="1430878" y="744871"/>
                  </a:moveTo>
                  <a:cubicBezTo>
                    <a:pt x="510834" y="1378235"/>
                    <a:pt x="0" y="2455464"/>
                    <a:pt x="91806" y="3568659"/>
                  </a:cubicBezTo>
                  <a:cubicBezTo>
                    <a:pt x="183613" y="4681854"/>
                    <a:pt x="864026" y="5660839"/>
                    <a:pt x="1875402" y="6134916"/>
                  </a:cubicBezTo>
                  <a:cubicBezTo>
                    <a:pt x="2886778" y="6608993"/>
                    <a:pt x="4074508" y="6505690"/>
                    <a:pt x="4988850" y="5864122"/>
                  </a:cubicBezTo>
                  <a:cubicBezTo>
                    <a:pt x="5908894" y="5230758"/>
                    <a:pt x="6419728" y="4153529"/>
                    <a:pt x="6327921" y="3040335"/>
                  </a:cubicBezTo>
                  <a:cubicBezTo>
                    <a:pt x="6236115" y="1927140"/>
                    <a:pt x="5555702" y="948155"/>
                    <a:pt x="4544326" y="474077"/>
                  </a:cubicBezTo>
                  <a:cubicBezTo>
                    <a:pt x="3532950" y="0"/>
                    <a:pt x="2345220" y="103304"/>
                    <a:pt x="1430878" y="744871"/>
                  </a:cubicBezTo>
                  <a:close/>
                </a:path>
              </a:pathLst>
            </a:custGeom>
            <a:blipFill>
              <a:blip r:embed="rId11"/>
              <a:stretch>
                <a:fillRect l="-13901" t="-35298" r="-13901" b="-35298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2" name="Freeform 42"/>
          <p:cNvSpPr/>
          <p:nvPr/>
        </p:nvSpPr>
        <p:spPr>
          <a:xfrm>
            <a:off x="8991471" y="7848380"/>
            <a:ext cx="2427484" cy="257073"/>
          </a:xfrm>
          <a:custGeom>
            <a:avLst/>
            <a:gdLst/>
            <a:ahLst/>
            <a:cxnLst/>
            <a:rect l="l" t="t" r="r" b="b"/>
            <a:pathLst>
              <a:path w="2427484" h="257073">
                <a:moveTo>
                  <a:pt x="0" y="0"/>
                </a:moveTo>
                <a:lnTo>
                  <a:pt x="2427484" y="0"/>
                </a:lnTo>
                <a:lnTo>
                  <a:pt x="2427484" y="257072"/>
                </a:lnTo>
                <a:lnTo>
                  <a:pt x="0" y="25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3" name="Group 43"/>
          <p:cNvGrpSpPr/>
          <p:nvPr/>
        </p:nvGrpSpPr>
        <p:grpSpPr>
          <a:xfrm>
            <a:off x="8991471" y="4110478"/>
            <a:ext cx="2427484" cy="3737902"/>
            <a:chOff x="0" y="0"/>
            <a:chExt cx="862412" cy="132796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9160697" y="4338918"/>
            <a:ext cx="2089032" cy="2080871"/>
            <a:chOff x="0" y="0"/>
            <a:chExt cx="6502400" cy="6477000"/>
          </a:xfrm>
        </p:grpSpPr>
        <p:sp>
          <p:nvSpPr>
            <p:cNvPr id="47" name="Freeform 4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7097" r="223" b="-34745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9" name="Freeform 49"/>
          <p:cNvSpPr/>
          <p:nvPr/>
        </p:nvSpPr>
        <p:spPr>
          <a:xfrm>
            <a:off x="11992871" y="7848380"/>
            <a:ext cx="2427484" cy="257073"/>
          </a:xfrm>
          <a:custGeom>
            <a:avLst/>
            <a:gdLst/>
            <a:ahLst/>
            <a:cxnLst/>
            <a:rect l="l" t="t" r="r" b="b"/>
            <a:pathLst>
              <a:path w="2427484" h="257073">
                <a:moveTo>
                  <a:pt x="0" y="0"/>
                </a:moveTo>
                <a:lnTo>
                  <a:pt x="2427484" y="0"/>
                </a:lnTo>
                <a:lnTo>
                  <a:pt x="2427484" y="257072"/>
                </a:lnTo>
                <a:lnTo>
                  <a:pt x="0" y="25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0" name="Freeform 50"/>
          <p:cNvSpPr/>
          <p:nvPr/>
        </p:nvSpPr>
        <p:spPr>
          <a:xfrm>
            <a:off x="14831816" y="7848380"/>
            <a:ext cx="2427484" cy="257073"/>
          </a:xfrm>
          <a:custGeom>
            <a:avLst/>
            <a:gdLst/>
            <a:ahLst/>
            <a:cxnLst/>
            <a:rect l="l" t="t" r="r" b="b"/>
            <a:pathLst>
              <a:path w="2427484" h="257073">
                <a:moveTo>
                  <a:pt x="0" y="0"/>
                </a:moveTo>
                <a:lnTo>
                  <a:pt x="2427484" y="0"/>
                </a:lnTo>
                <a:lnTo>
                  <a:pt x="2427484" y="257072"/>
                </a:lnTo>
                <a:lnTo>
                  <a:pt x="0" y="25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1" name="TextBox 51"/>
          <p:cNvSpPr txBox="1"/>
          <p:nvPr/>
        </p:nvSpPr>
        <p:spPr>
          <a:xfrm>
            <a:off x="3919280" y="1636188"/>
            <a:ext cx="1045065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TEAM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19771" y="6554864"/>
            <a:ext cx="2107933" cy="64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sz="2113" spc="105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TAL</a:t>
            </a:r>
          </a:p>
          <a:p>
            <a:pPr algn="ctr">
              <a:lnSpc>
                <a:spcPts val="2536"/>
              </a:lnSpc>
            </a:pPr>
            <a:r>
              <a:rPr lang="en-US" sz="2113" spc="105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ROJANSKY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33903" y="6554864"/>
            <a:ext cx="1550725" cy="64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sz="2113" spc="105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OMER </a:t>
            </a:r>
          </a:p>
          <a:p>
            <a:pPr algn="ctr">
              <a:lnSpc>
                <a:spcPts val="2536"/>
              </a:lnSpc>
            </a:pPr>
            <a:r>
              <a:rPr lang="en-US" sz="2113" spc="105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BITON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72848" y="6554864"/>
            <a:ext cx="1550725" cy="64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sz="2113" spc="105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NOY NETANEL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117119" y="6521317"/>
            <a:ext cx="2107933" cy="64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sz="2113" spc="105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KFIR</a:t>
            </a:r>
          </a:p>
          <a:p>
            <a:pPr algn="ctr">
              <a:lnSpc>
                <a:spcPts val="2536"/>
              </a:lnSpc>
            </a:pPr>
            <a:r>
              <a:rPr lang="en-US" sz="2113" spc="105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SPERBER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431251" y="6521317"/>
            <a:ext cx="1550725" cy="64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sz="2113" spc="105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GAL </a:t>
            </a:r>
          </a:p>
          <a:p>
            <a:pPr algn="ctr">
              <a:lnSpc>
                <a:spcPts val="2536"/>
              </a:lnSpc>
            </a:pPr>
            <a:r>
              <a:rPr lang="en-US" sz="2113" spc="105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SALMAN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270195" y="6521317"/>
            <a:ext cx="1550725" cy="957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sz="2113" spc="105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YOAV NAAMAN</a:t>
            </a:r>
          </a:p>
          <a:p>
            <a:pPr algn="ctr">
              <a:lnSpc>
                <a:spcPts val="2536"/>
              </a:lnSpc>
            </a:pPr>
            <a:endParaRPr lang="en-US" sz="2113" spc="105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17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7679306" y="2361280"/>
            <a:ext cx="10348056" cy="6897020"/>
          </a:xfrm>
          <a:custGeom>
            <a:avLst/>
            <a:gdLst/>
            <a:ahLst/>
            <a:cxnLst/>
            <a:rect l="l" t="t" r="r" b="b"/>
            <a:pathLst>
              <a:path w="10348056" h="6897020">
                <a:moveTo>
                  <a:pt x="0" y="0"/>
                </a:moveTo>
                <a:lnTo>
                  <a:pt x="10348056" y="0"/>
                </a:lnTo>
                <a:lnTo>
                  <a:pt x="10348056" y="6897020"/>
                </a:lnTo>
                <a:lnTo>
                  <a:pt x="0" y="689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2118514" y="3771900"/>
            <a:ext cx="3874054" cy="1993377"/>
          </a:xfrm>
          <a:custGeom>
            <a:avLst/>
            <a:gdLst/>
            <a:ahLst/>
            <a:cxnLst/>
            <a:rect l="l" t="t" r="r" b="b"/>
            <a:pathLst>
              <a:path w="3874054" h="1993377">
                <a:moveTo>
                  <a:pt x="0" y="0"/>
                </a:moveTo>
                <a:lnTo>
                  <a:pt x="3874054" y="0"/>
                </a:lnTo>
                <a:lnTo>
                  <a:pt x="3874054" y="1993377"/>
                </a:lnTo>
                <a:lnTo>
                  <a:pt x="0" y="1993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2118514" y="518427"/>
            <a:ext cx="10172728" cy="12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PERSONAL STORY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673" y="2246980"/>
            <a:ext cx="6898258" cy="114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4"/>
              </a:lnSpc>
            </a:pPr>
            <a:endParaRPr lang="en-US" sz="670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7673" y="6195951"/>
            <a:ext cx="6362485" cy="177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243"/>
              </a:lnSpc>
              <a:spcBef>
                <a:spcPct val="0"/>
              </a:spcBef>
            </a:pPr>
            <a:r>
              <a:rPr lang="he-IL" sz="5249" dirty="0">
                <a:solidFill>
                  <a:srgbClr val="FFFFF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DM Sans"/>
                <a:rtl/>
              </a:rPr>
              <a:t>אליה </a:t>
            </a:r>
            <a:r>
              <a:rPr lang="he-IL" sz="5249" dirty="0" err="1">
                <a:solidFill>
                  <a:srgbClr val="FFFFF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DM Sans"/>
                <a:rtl/>
              </a:rPr>
              <a:t>יאנובסקי</a:t>
            </a:r>
            <a:r>
              <a:rPr lang="he-IL" sz="5249" dirty="0">
                <a:solidFill>
                  <a:srgbClr val="FFFFF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DM Sans"/>
                <a:rtl/>
              </a:rPr>
              <a:t> הי"ד,</a:t>
            </a:r>
          </a:p>
          <a:p>
            <a:pPr algn="ctr" rtl="1">
              <a:lnSpc>
                <a:spcPts val="7243"/>
              </a:lnSpc>
              <a:spcBef>
                <a:spcPct val="0"/>
              </a:spcBef>
            </a:pPr>
            <a:r>
              <a:rPr lang="he-IL" sz="5249" dirty="0">
                <a:solidFill>
                  <a:srgbClr val="FFFFF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DM Sans"/>
                <a:rtl/>
              </a:rPr>
              <a:t>ארי יחיאל </a:t>
            </a:r>
            <a:r>
              <a:rPr lang="he-IL" sz="5249" dirty="0" err="1">
                <a:solidFill>
                  <a:srgbClr val="FFFFF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DM Sans"/>
                <a:rtl/>
              </a:rPr>
              <a:t>זנילמן</a:t>
            </a:r>
            <a:r>
              <a:rPr lang="he-IL" sz="5249" dirty="0">
                <a:solidFill>
                  <a:srgbClr val="FFFFFF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  <a:sym typeface="DM Sans"/>
                <a:rtl/>
              </a:rPr>
              <a:t> הי"ד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1160" y="9258300"/>
            <a:ext cx="10007924" cy="3112238"/>
            <a:chOff x="0" y="0"/>
            <a:chExt cx="13343898" cy="4149650"/>
          </a:xfrm>
        </p:grpSpPr>
        <p:sp>
          <p:nvSpPr>
            <p:cNvPr id="3" name="Freeform 3"/>
            <p:cNvSpPr/>
            <p:nvPr/>
          </p:nvSpPr>
          <p:spPr>
            <a:xfrm>
              <a:off x="0" y="658716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Freeform 4"/>
            <p:cNvSpPr/>
            <p:nvPr/>
          </p:nvSpPr>
          <p:spPr>
            <a:xfrm>
              <a:off x="459415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6" name="Freeform 6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161759" y="1740969"/>
            <a:ext cx="2086238" cy="2136992"/>
          </a:xfrm>
          <a:custGeom>
            <a:avLst/>
            <a:gdLst/>
            <a:ahLst/>
            <a:cxnLst/>
            <a:rect l="l" t="t" r="r" b="b"/>
            <a:pathLst>
              <a:path w="2086238" h="2136992">
                <a:moveTo>
                  <a:pt x="0" y="0"/>
                </a:moveTo>
                <a:lnTo>
                  <a:pt x="2086238" y="0"/>
                </a:lnTo>
                <a:lnTo>
                  <a:pt x="2086238" y="2136992"/>
                </a:lnTo>
                <a:lnTo>
                  <a:pt x="0" y="2136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118514" y="518427"/>
            <a:ext cx="10172728" cy="12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THE 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0496" y="3496961"/>
            <a:ext cx="12302838" cy="759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0126" lvl="1" indent="-545063" algn="l">
              <a:lnSpc>
                <a:spcPts val="12623"/>
              </a:lnSpc>
              <a:buFont typeface="Arial"/>
              <a:buChar char="•"/>
            </a:pPr>
            <a:r>
              <a:rPr lang="en-US" sz="504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Overwhelming amount of information </a:t>
            </a:r>
          </a:p>
          <a:p>
            <a:pPr marL="1090126" lvl="1" indent="-545063" algn="l">
              <a:lnSpc>
                <a:spcPts val="12623"/>
              </a:lnSpc>
              <a:buFont typeface="Arial"/>
              <a:buChar char="•"/>
            </a:pPr>
            <a:r>
              <a:rPr lang="en-US" sz="504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Difficult to determine the reliability </a:t>
            </a:r>
          </a:p>
          <a:p>
            <a:pPr marL="1090126" lvl="1" indent="-545063" algn="l">
              <a:lnSpc>
                <a:spcPts val="12623"/>
              </a:lnSpc>
              <a:buFont typeface="Arial"/>
              <a:buChar char="•"/>
            </a:pPr>
            <a:r>
              <a:rPr lang="en-US" sz="504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Sources may have political biases </a:t>
            </a:r>
          </a:p>
          <a:p>
            <a:pPr algn="l">
              <a:lnSpc>
                <a:spcPts val="6691"/>
              </a:lnSpc>
            </a:pPr>
            <a:endParaRPr lang="en-US" sz="504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6691"/>
              </a:lnSpc>
            </a:pPr>
            <a:endParaRPr lang="en-US" sz="504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7519"/>
              </a:lnSpc>
              <a:spcBef>
                <a:spcPct val="0"/>
              </a:spcBef>
            </a:pPr>
            <a:endParaRPr lang="en-US" sz="504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91124" y="1475962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3931135" y="261463"/>
            <a:ext cx="9576378" cy="122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THE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4937" y="2714911"/>
            <a:ext cx="12772174" cy="589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366" lvl="1" algn="l">
              <a:lnSpc>
                <a:spcPts val="9400"/>
              </a:lnSpc>
            </a:pPr>
            <a:r>
              <a:rPr lang="en-US" sz="47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 AI based browser extension:</a:t>
            </a:r>
          </a:p>
          <a:p>
            <a:pPr marL="1929132" lvl="3" indent="-507366">
              <a:lnSpc>
                <a:spcPts val="940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Find more articles with a different view on the same topic</a:t>
            </a:r>
          </a:p>
          <a:p>
            <a:pPr marL="1929132" lvl="3" indent="-507366">
              <a:lnSpc>
                <a:spcPts val="940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Give more perspective</a:t>
            </a:r>
          </a:p>
          <a:p>
            <a:pPr marL="1929132" lvl="3" indent="-507366">
              <a:lnSpc>
                <a:spcPts val="940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Get the bigger picture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81775" y="1101237"/>
            <a:ext cx="12967513" cy="8492281"/>
            <a:chOff x="0" y="0"/>
            <a:chExt cx="17290017" cy="11323042"/>
          </a:xfrm>
        </p:grpSpPr>
        <p:sp>
          <p:nvSpPr>
            <p:cNvPr id="3" name="Freeform 3"/>
            <p:cNvSpPr/>
            <p:nvPr/>
          </p:nvSpPr>
          <p:spPr>
            <a:xfrm>
              <a:off x="6739700" y="0"/>
              <a:ext cx="2467719" cy="2467719"/>
            </a:xfrm>
            <a:custGeom>
              <a:avLst/>
              <a:gdLst/>
              <a:ahLst/>
              <a:cxnLst/>
              <a:rect l="l" t="t" r="r" b="b"/>
              <a:pathLst>
                <a:path w="2467718" h="2467718">
                  <a:moveTo>
                    <a:pt x="0" y="0"/>
                  </a:moveTo>
                  <a:lnTo>
                    <a:pt x="2467718" y="0"/>
                  </a:lnTo>
                  <a:lnTo>
                    <a:pt x="2467718" y="2467718"/>
                  </a:lnTo>
                  <a:lnTo>
                    <a:pt x="0" y="2467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361945" y="5662969"/>
              <a:ext cx="3074464" cy="3074464"/>
            </a:xfrm>
            <a:custGeom>
              <a:avLst/>
              <a:gdLst/>
              <a:ahLst/>
              <a:cxnLst/>
              <a:rect l="l" t="t" r="r" b="b"/>
              <a:pathLst>
                <a:path w="3074464" h="3074464">
                  <a:moveTo>
                    <a:pt x="0" y="0"/>
                  </a:moveTo>
                  <a:lnTo>
                    <a:pt x="3074464" y="0"/>
                  </a:lnTo>
                  <a:lnTo>
                    <a:pt x="3074464" y="3074464"/>
                  </a:lnTo>
                  <a:lnTo>
                    <a:pt x="0" y="3074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Freeform 6"/>
            <p:cNvSpPr/>
            <p:nvPr/>
          </p:nvSpPr>
          <p:spPr>
            <a:xfrm>
              <a:off x="2108020" y="4919829"/>
              <a:ext cx="3640556" cy="3640556"/>
            </a:xfrm>
            <a:custGeom>
              <a:avLst/>
              <a:gdLst/>
              <a:ahLst/>
              <a:cxnLst/>
              <a:rect l="l" t="t" r="r" b="b"/>
              <a:pathLst>
                <a:path w="3640556" h="3640556">
                  <a:moveTo>
                    <a:pt x="0" y="0"/>
                  </a:moveTo>
                  <a:lnTo>
                    <a:pt x="3640556" y="0"/>
                  </a:lnTo>
                  <a:lnTo>
                    <a:pt x="3640556" y="3640556"/>
                  </a:lnTo>
                  <a:lnTo>
                    <a:pt x="0" y="364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709711" y="2449120"/>
              <a:ext cx="5563095" cy="8823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365"/>
                </a:lnSpc>
                <a:spcBef>
                  <a:spcPct val="0"/>
                </a:spcBef>
              </a:pPr>
              <a:r>
                <a:rPr lang="en-US" sz="3887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No action needed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247211" y="3271955"/>
              <a:ext cx="6347223" cy="1236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62"/>
                </a:lnSpc>
                <a:spcBef>
                  <a:spcPct val="0"/>
                </a:spcBef>
              </a:pPr>
              <a:r>
                <a:rPr lang="en-US" sz="2654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The extension jumps into action automatically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77258" y="2923224"/>
              <a:ext cx="5563096" cy="851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27"/>
                </a:lnSpc>
                <a:spcBef>
                  <a:spcPct val="0"/>
                </a:spcBef>
              </a:pPr>
              <a:endParaRPr lang="en-US" sz="37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713134" y="3687571"/>
              <a:ext cx="6372087" cy="555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endParaRPr lang="en-US" sz="245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534236" y="8796496"/>
              <a:ext cx="6852841" cy="1703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27"/>
                </a:lnSpc>
              </a:pPr>
              <a:r>
                <a:rPr lang="en-US" sz="3787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User-Friendly Interface</a:t>
              </a:r>
            </a:p>
            <a:p>
              <a:pPr algn="ctr">
                <a:lnSpc>
                  <a:spcPts val="5227"/>
                </a:lnSpc>
                <a:spcBef>
                  <a:spcPct val="0"/>
                </a:spcBef>
              </a:pPr>
              <a:endParaRPr lang="en-US" sz="3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631296" y="9513732"/>
              <a:ext cx="8658721" cy="53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r>
                <a:rPr lang="en-US" sz="245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Intuitive design for seamless user experience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7117" y="8594003"/>
              <a:ext cx="7213348" cy="27290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365"/>
                </a:lnSpc>
              </a:pPr>
              <a:r>
                <a:rPr lang="en-US" sz="3887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 Based Algorithms</a:t>
              </a:r>
            </a:p>
            <a:p>
              <a:pPr algn="ctr">
                <a:lnSpc>
                  <a:spcPts val="5365"/>
                </a:lnSpc>
              </a:pPr>
              <a:endParaRPr lang="en-US" sz="3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ctr">
                <a:lnSpc>
                  <a:spcPts val="5365"/>
                </a:lnSpc>
                <a:spcBef>
                  <a:spcPct val="0"/>
                </a:spcBef>
              </a:pPr>
              <a:endParaRPr lang="en-US" sz="3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395433"/>
              <a:ext cx="7856596" cy="1176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62"/>
                </a:lnSpc>
                <a:spcBef>
                  <a:spcPct val="0"/>
                </a:spcBef>
              </a:pPr>
              <a:r>
                <a:rPr lang="en-US" sz="265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Continuous refinement for accurate misinformation detection</a:t>
              </a:r>
            </a:p>
          </p:txBody>
        </p:sp>
      </p:grp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87C3B75B-87F8-2A54-56F3-8AF696BDBC2C}"/>
              </a:ext>
            </a:extLst>
          </p:cNvPr>
          <p:cNvCxnSpPr>
            <a:cxnSpLocks/>
          </p:cNvCxnSpPr>
          <p:nvPr/>
        </p:nvCxnSpPr>
        <p:spPr>
          <a:xfrm flipH="1">
            <a:off x="7713517" y="1123137"/>
            <a:ext cx="1757272" cy="1810563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2EAAA65C-5B94-4C96-245E-2C7C3E5722E5}"/>
              </a:ext>
            </a:extLst>
          </p:cNvPr>
          <p:cNvCxnSpPr>
            <a:cxnSpLocks/>
          </p:cNvCxnSpPr>
          <p:nvPr/>
        </p:nvCxnSpPr>
        <p:spPr>
          <a:xfrm>
            <a:off x="7620000" y="1123137"/>
            <a:ext cx="1850789" cy="173682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52170" y="3510843"/>
            <a:ext cx="12910692" cy="4084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3851" lvl="1" indent="-636926" algn="l">
              <a:lnSpc>
                <a:spcPts val="8142"/>
              </a:lnSpc>
              <a:buFont typeface="Arial"/>
              <a:buChar char="•"/>
            </a:pPr>
            <a:r>
              <a:rPr lang="en-US" sz="59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Advanced Language Processing Technologies</a:t>
            </a:r>
          </a:p>
          <a:p>
            <a:pPr marL="1273851" lvl="1" indent="-636926" algn="l">
              <a:lnSpc>
                <a:spcPts val="8142"/>
              </a:lnSpc>
              <a:buFont typeface="Arial"/>
              <a:buChar char="•"/>
            </a:pPr>
            <a:r>
              <a:rPr lang="en-US" sz="59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Current Conflict in Israel</a:t>
            </a:r>
          </a:p>
          <a:p>
            <a:pPr marL="1273851" lvl="1" indent="-636926" algn="l">
              <a:lnSpc>
                <a:spcPts val="8142"/>
              </a:lnSpc>
              <a:spcBef>
                <a:spcPct val="0"/>
              </a:spcBef>
              <a:buFont typeface="Arial"/>
              <a:buChar char="•"/>
            </a:pPr>
            <a:r>
              <a:rPr lang="en-US" sz="59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Abundance of Online Information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5972752" y="1831733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5"/>
                </a:lnTo>
                <a:lnTo>
                  <a:pt x="0" y="121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575627" y="3043768"/>
            <a:ext cx="3980609" cy="447259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31541" y="413815"/>
            <a:ext cx="8943271" cy="111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36"/>
              </a:lnSpc>
              <a:spcBef>
                <a:spcPct val="0"/>
              </a:spcBef>
            </a:pPr>
            <a:r>
              <a:rPr lang="en-US" sz="662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WHY NOW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3647" y="2600848"/>
            <a:ext cx="5877406" cy="5577005"/>
          </a:xfrm>
          <a:custGeom>
            <a:avLst/>
            <a:gdLst/>
            <a:ahLst/>
            <a:cxnLst/>
            <a:rect l="l" t="t" r="r" b="b"/>
            <a:pathLst>
              <a:path w="5877406" h="5577005">
                <a:moveTo>
                  <a:pt x="0" y="0"/>
                </a:moveTo>
                <a:lnTo>
                  <a:pt x="5877406" y="0"/>
                </a:lnTo>
                <a:lnTo>
                  <a:pt x="5877406" y="5577006"/>
                </a:lnTo>
                <a:lnTo>
                  <a:pt x="0" y="557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338792" y="2074362"/>
            <a:ext cx="9486673" cy="582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836" lvl="1" indent="-690918" algn="l">
              <a:lnSpc>
                <a:spcPts val="16000"/>
              </a:lnSpc>
              <a:buFont typeface="Arial"/>
              <a:buChar char="•"/>
            </a:pPr>
            <a:r>
              <a:rPr lang="en-US" sz="6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Ground news</a:t>
            </a:r>
          </a:p>
          <a:p>
            <a:pPr marL="1381836" lvl="1" indent="-690918" algn="l">
              <a:lnSpc>
                <a:spcPts val="16000"/>
              </a:lnSpc>
              <a:buFont typeface="Arial"/>
              <a:buChar char="•"/>
            </a:pPr>
            <a:r>
              <a:rPr lang="en-US" sz="6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Allsides</a:t>
            </a:r>
          </a:p>
          <a:p>
            <a:pPr marL="1381836" lvl="1" indent="-690918" algn="l">
              <a:lnSpc>
                <a:spcPts val="16000"/>
              </a:lnSpc>
              <a:buFont typeface="Arial"/>
              <a:buChar char="•"/>
            </a:pPr>
            <a:r>
              <a:rPr lang="en-US" sz="6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Newscompare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194" y="1028700"/>
            <a:ext cx="994600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47"/>
              </a:lnSpc>
              <a:spcBef>
                <a:spcPct val="0"/>
              </a:spcBef>
            </a:pPr>
            <a:r>
              <a:rPr lang="en-US" sz="7039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COMPETITORS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296</Words>
  <Application>Microsoft Office PowerPoint</Application>
  <PresentationFormat>מותאם אישית</PresentationFormat>
  <Paragraphs>83</Paragraphs>
  <Slides>17</Slides>
  <Notes>0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6" baseType="lpstr">
      <vt:lpstr>Arial</vt:lpstr>
      <vt:lpstr>Calibri</vt:lpstr>
      <vt:lpstr>Canva Sans Bold</vt:lpstr>
      <vt:lpstr>Now Bold</vt:lpstr>
      <vt:lpstr>DM Sans Italics</vt:lpstr>
      <vt:lpstr>DM Sans</vt:lpstr>
      <vt:lpstr>DM Sans Bold</vt:lpstr>
      <vt:lpstr>DejaVu Sans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cp:lastModifiedBy>Gal Salman</cp:lastModifiedBy>
  <cp:revision>10</cp:revision>
  <dcterms:created xsi:type="dcterms:W3CDTF">2006-08-16T00:00:00Z</dcterms:created>
  <dcterms:modified xsi:type="dcterms:W3CDTF">2024-07-27T06:52:23Z</dcterms:modified>
  <dc:identifier>DAGL9A5jsXY</dc:identifier>
</cp:coreProperties>
</file>